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7" r:id="rId4"/>
    <p:sldId id="258" r:id="rId5"/>
    <p:sldId id="259" r:id="rId6"/>
    <p:sldId id="273" r:id="rId7"/>
    <p:sldId id="260" r:id="rId8"/>
    <p:sldId id="261" r:id="rId9"/>
    <p:sldId id="271" r:id="rId10"/>
    <p:sldId id="274" r:id="rId11"/>
    <p:sldId id="275" r:id="rId12"/>
    <p:sldId id="276" r:id="rId13"/>
    <p:sldId id="272" r:id="rId14"/>
    <p:sldId id="262" r:id="rId15"/>
    <p:sldId id="263" r:id="rId16"/>
    <p:sldId id="277" r:id="rId17"/>
    <p:sldId id="278" r:id="rId18"/>
    <p:sldId id="279" r:id="rId19"/>
    <p:sldId id="280" r:id="rId20"/>
    <p:sldId id="281" r:id="rId21"/>
    <p:sldId id="264" r:id="rId22"/>
    <p:sldId id="265" r:id="rId23"/>
    <p:sldId id="267" r:id="rId24"/>
    <p:sldId id="266" r:id="rId25"/>
    <p:sldId id="268" r:id="rId26"/>
    <p:sldId id="26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tmp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411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688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52118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312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281506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27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958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331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046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21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29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05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941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248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755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210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915415-A5FB-452F-8494-65E625289573}" type="datetimeFigureOut">
              <a:rPr lang="en-US" smtClean="0"/>
              <a:t>05/12/2019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16530A4-3201-45ED-8AF4-B89118B1A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700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nam01.safelinks.protection.outlook.com/?url=https%3A%2F%2Fgithub.com%2Fsunflowerhub%2FCoursera_Capstone%2Fblob%2Fmaster%2FcapstoneProjectFinalReport.pdf&amp;data=02%7C01%7CHuiping.Qin%40sprint.com%7C994631ba2553427e729608d6d71d010a%7C4f8bc0acbd784bf5b55f1b31301d9adf%7C0%7C0%7C636932916909733104&amp;sdata=2UTAxExBAQPbBwoq77L%2BpYWbymu9zq36uI7YPIN9lTY%3D&amp;reserved=0" TargetMode="External"/><Relationship Id="rId2" Type="http://schemas.openxmlformats.org/officeDocument/2006/relationships/hyperlink" Target="https://github.com/sunflowerhub/Coursera_Capstone/blob/master/theOPneighborhoods.ipynb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1803400"/>
            <a:ext cx="7766936" cy="2247436"/>
          </a:xfrm>
        </p:spPr>
        <p:txBody>
          <a:bodyPr/>
          <a:lstStyle/>
          <a:p>
            <a:pPr algn="ctr"/>
            <a:r>
              <a:rPr lang="en-US" sz="3600" dirty="0"/>
              <a:t>Capstone Project - The Battle of Neighborhoods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A Study of Neighborhoods of Overland Park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26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03300"/>
          </a:xfrm>
        </p:spPr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27201"/>
            <a:ext cx="8596668" cy="4314162"/>
          </a:xfrm>
        </p:spPr>
        <p:txBody>
          <a:bodyPr/>
          <a:lstStyle/>
          <a:p>
            <a:r>
              <a:rPr lang="en-US" sz="2000" dirty="0"/>
              <a:t>Sample neighborhoods with venues info and geo coordinates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197100"/>
            <a:ext cx="9074520" cy="250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925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62849"/>
          </a:xfrm>
        </p:spPr>
        <p:txBody>
          <a:bodyPr/>
          <a:lstStyle/>
          <a:p>
            <a:r>
              <a:rPr lang="en-US" dirty="0"/>
              <a:t>Exploratory Data Analysis</a:t>
            </a:r>
            <a:r>
              <a:rPr lang="en-US" dirty="0" smtClean="0"/>
              <a:t>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76401"/>
            <a:ext cx="8596668" cy="4364962"/>
          </a:xfrm>
        </p:spPr>
        <p:txBody>
          <a:bodyPr/>
          <a:lstStyle/>
          <a:p>
            <a:r>
              <a:rPr lang="en-US" sz="2000" dirty="0"/>
              <a:t>Two </a:t>
            </a:r>
            <a:r>
              <a:rPr lang="en-US" sz="2000" dirty="0" smtClean="0"/>
              <a:t>Sample Neighborhoods </a:t>
            </a:r>
            <a:r>
              <a:rPr lang="en-US" sz="2000" dirty="0"/>
              <a:t>and </a:t>
            </a:r>
            <a:r>
              <a:rPr lang="en-US" sz="2000" dirty="0" smtClean="0"/>
              <a:t>Their Top </a:t>
            </a:r>
            <a:r>
              <a:rPr lang="en-US" sz="2000" dirty="0"/>
              <a:t>5 </a:t>
            </a:r>
            <a:r>
              <a:rPr lang="en-US" sz="2000" dirty="0" smtClean="0"/>
              <a:t>Most Common Venues</a:t>
            </a:r>
            <a:endParaRPr lang="en-US" sz="2000" dirty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696" y="2176080"/>
            <a:ext cx="3616952" cy="359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638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01700"/>
          </a:xfrm>
        </p:spPr>
        <p:txBody>
          <a:bodyPr/>
          <a:lstStyle/>
          <a:p>
            <a:r>
              <a:rPr lang="en-US" dirty="0"/>
              <a:t>Exploratory Data Analysis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52601"/>
            <a:ext cx="8596668" cy="4288762"/>
          </a:xfrm>
        </p:spPr>
        <p:txBody>
          <a:bodyPr/>
          <a:lstStyle/>
          <a:p>
            <a:r>
              <a:rPr lang="en-US" dirty="0"/>
              <a:t>First 5 </a:t>
            </a:r>
            <a:r>
              <a:rPr lang="en-US" dirty="0" smtClean="0"/>
              <a:t>Rows </a:t>
            </a:r>
            <a:r>
              <a:rPr lang="en-US" dirty="0"/>
              <a:t>of the </a:t>
            </a:r>
            <a:r>
              <a:rPr lang="en-US" dirty="0" err="1" smtClean="0"/>
              <a:t>Dataframe</a:t>
            </a:r>
            <a:r>
              <a:rPr lang="en-US" dirty="0" smtClean="0"/>
              <a:t> </a:t>
            </a:r>
            <a:r>
              <a:rPr lang="en-US" dirty="0"/>
              <a:t>with </a:t>
            </a:r>
            <a:r>
              <a:rPr lang="en-US" dirty="0" smtClean="0"/>
              <a:t>Top </a:t>
            </a:r>
            <a:r>
              <a:rPr lang="en-US" dirty="0"/>
              <a:t>10 </a:t>
            </a:r>
            <a:r>
              <a:rPr lang="en-US" dirty="0" smtClean="0"/>
              <a:t>Most Common Venues </a:t>
            </a:r>
            <a:r>
              <a:rPr lang="en-US" dirty="0"/>
              <a:t>in </a:t>
            </a:r>
            <a:r>
              <a:rPr lang="en-US" dirty="0" smtClean="0"/>
              <a:t>Each Neighborhood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05" y="2425700"/>
            <a:ext cx="8930908" cy="289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675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0100"/>
          </a:xfrm>
        </p:spPr>
        <p:txBody>
          <a:bodyPr/>
          <a:lstStyle/>
          <a:p>
            <a:r>
              <a:rPr lang="en-US" dirty="0"/>
              <a:t>K-means Cluster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11300"/>
            <a:ext cx="8596668" cy="4530063"/>
          </a:xfrm>
        </p:spPr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dirty="0"/>
              <a:t>F</a:t>
            </a:r>
            <a:r>
              <a:rPr lang="en-US" dirty="0" smtClean="0"/>
              <a:t>orm </a:t>
            </a:r>
            <a:r>
              <a:rPr lang="en-US" dirty="0"/>
              <a:t>of </a:t>
            </a:r>
            <a:r>
              <a:rPr lang="en-US" dirty="0" smtClean="0"/>
              <a:t>Unsupervised Machine Learning</a:t>
            </a:r>
          </a:p>
          <a:p>
            <a:r>
              <a:rPr lang="en-US" dirty="0"/>
              <a:t>Neighborhood </a:t>
            </a:r>
            <a:r>
              <a:rPr lang="en-US" dirty="0" smtClean="0"/>
              <a:t>Venues </a:t>
            </a:r>
            <a:r>
              <a:rPr lang="en-US" dirty="0"/>
              <a:t>are </a:t>
            </a:r>
            <a:r>
              <a:rPr lang="en-US" dirty="0" smtClean="0"/>
              <a:t>Unstructured </a:t>
            </a:r>
            <a:r>
              <a:rPr lang="en-US" dirty="0"/>
              <a:t>and </a:t>
            </a:r>
            <a:r>
              <a:rPr lang="en-US" dirty="0" smtClean="0"/>
              <a:t>Unlabeled data</a:t>
            </a:r>
          </a:p>
          <a:p>
            <a:r>
              <a:rPr lang="en-US" dirty="0" smtClean="0"/>
              <a:t>K-means </a:t>
            </a:r>
            <a:r>
              <a:rPr lang="en-US" dirty="0"/>
              <a:t>to 5 </a:t>
            </a:r>
            <a:r>
              <a:rPr lang="en-US" dirty="0" smtClean="0"/>
              <a:t>Clusters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356" y="2870200"/>
            <a:ext cx="8495646" cy="326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736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38200"/>
          </a:xfrm>
        </p:spPr>
        <p:txBody>
          <a:bodyPr/>
          <a:lstStyle/>
          <a:p>
            <a:r>
              <a:rPr lang="en-US" dirty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51001"/>
            <a:ext cx="8596668" cy="4390362"/>
          </a:xfrm>
        </p:spPr>
        <p:txBody>
          <a:bodyPr/>
          <a:lstStyle/>
          <a:p>
            <a:r>
              <a:rPr lang="en-US" sz="2000" dirty="0"/>
              <a:t>K-means clustering provided 5 </a:t>
            </a:r>
            <a:r>
              <a:rPr lang="en-US" sz="2000" dirty="0" smtClean="0"/>
              <a:t>clusters</a:t>
            </a:r>
          </a:p>
          <a:p>
            <a:pPr lvl="1"/>
            <a:r>
              <a:rPr lang="en-US" sz="1800" dirty="0" smtClean="0"/>
              <a:t>Cluster </a:t>
            </a:r>
            <a:r>
              <a:rPr lang="en-US" sz="1800" dirty="0"/>
              <a:t>1: Living Haven</a:t>
            </a:r>
          </a:p>
          <a:p>
            <a:pPr lvl="1"/>
            <a:r>
              <a:rPr lang="en-US" sz="1800" dirty="0" smtClean="0"/>
              <a:t>Cluster </a:t>
            </a:r>
            <a:r>
              <a:rPr lang="en-US" sz="1800" dirty="0"/>
              <a:t>2: Pizza and Shopping Haven</a:t>
            </a:r>
          </a:p>
          <a:p>
            <a:pPr lvl="1"/>
            <a:r>
              <a:rPr lang="en-US" sz="1800" dirty="0" smtClean="0"/>
              <a:t>Cluster </a:t>
            </a:r>
            <a:r>
              <a:rPr lang="en-US" sz="1800" dirty="0"/>
              <a:t>3: Refill Haven-Both Human and Cars</a:t>
            </a:r>
          </a:p>
          <a:p>
            <a:pPr lvl="1"/>
            <a:r>
              <a:rPr lang="en-US" sz="1800" dirty="0" smtClean="0"/>
              <a:t>Cluster </a:t>
            </a:r>
            <a:r>
              <a:rPr lang="en-US" sz="1800" dirty="0"/>
              <a:t>4: Leisure Haven</a:t>
            </a:r>
          </a:p>
          <a:p>
            <a:pPr lvl="1"/>
            <a:r>
              <a:rPr lang="en-US" sz="1800" dirty="0" smtClean="0"/>
              <a:t>Cluster </a:t>
            </a:r>
            <a:r>
              <a:rPr lang="en-US" sz="1800" dirty="0"/>
              <a:t>5: Happy Hour Place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27797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39800"/>
          </a:xfrm>
        </p:spPr>
        <p:txBody>
          <a:bodyPr/>
          <a:lstStyle/>
          <a:p>
            <a:r>
              <a:rPr lang="en-US" dirty="0" smtClean="0"/>
              <a:t>Results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49401"/>
            <a:ext cx="8596668" cy="4491962"/>
          </a:xfrm>
        </p:spPr>
        <p:txBody>
          <a:bodyPr/>
          <a:lstStyle/>
          <a:p>
            <a:r>
              <a:rPr lang="en-US" sz="2000" dirty="0" smtClean="0"/>
              <a:t>Neighborhood 5 Clusters on Map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95" y="2072462"/>
            <a:ext cx="6711986" cy="396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63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39800"/>
          </a:xfrm>
        </p:spPr>
        <p:txBody>
          <a:bodyPr/>
          <a:lstStyle/>
          <a:p>
            <a:r>
              <a:rPr lang="en-US" dirty="0" smtClean="0"/>
              <a:t>Results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49401"/>
            <a:ext cx="8596668" cy="4491962"/>
          </a:xfrm>
        </p:spPr>
        <p:txBody>
          <a:bodyPr/>
          <a:lstStyle/>
          <a:p>
            <a:r>
              <a:rPr lang="en-US" sz="2000" dirty="0"/>
              <a:t>Sample </a:t>
            </a:r>
            <a:r>
              <a:rPr lang="en-US" sz="2000" dirty="0" smtClean="0"/>
              <a:t>Neighborhood </a:t>
            </a:r>
            <a:r>
              <a:rPr lang="en-US" sz="2000" dirty="0"/>
              <a:t>in </a:t>
            </a:r>
            <a:r>
              <a:rPr lang="en-US" sz="2000" dirty="0" smtClean="0"/>
              <a:t>Cluster </a:t>
            </a:r>
            <a:r>
              <a:rPr lang="en-US" sz="2000" dirty="0"/>
              <a:t>0 </a:t>
            </a:r>
            <a:r>
              <a:rPr lang="en-US" sz="2000" dirty="0" smtClean="0"/>
              <a:t>Popup </a:t>
            </a:r>
            <a:r>
              <a:rPr lang="en-US" sz="2000" dirty="0"/>
              <a:t>on </a:t>
            </a:r>
            <a:r>
              <a:rPr lang="en-US" sz="2000" dirty="0" smtClean="0"/>
              <a:t>Map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23" y="2070100"/>
            <a:ext cx="4786742" cy="420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631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39800"/>
          </a:xfrm>
        </p:spPr>
        <p:txBody>
          <a:bodyPr/>
          <a:lstStyle/>
          <a:p>
            <a:r>
              <a:rPr lang="en-US" dirty="0" smtClean="0"/>
              <a:t>Results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49401"/>
            <a:ext cx="8596668" cy="4491962"/>
          </a:xfrm>
        </p:spPr>
        <p:txBody>
          <a:bodyPr/>
          <a:lstStyle/>
          <a:p>
            <a:r>
              <a:rPr lang="en-US" sz="2000" dirty="0"/>
              <a:t>Sample Neighborhood in Cluster </a:t>
            </a:r>
            <a:r>
              <a:rPr lang="en-US" sz="2000" dirty="0" smtClean="0"/>
              <a:t>1 </a:t>
            </a:r>
            <a:r>
              <a:rPr lang="en-US" sz="2000" dirty="0"/>
              <a:t>Popup on Map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246" y="2171700"/>
            <a:ext cx="5202832" cy="319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54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39800"/>
          </a:xfrm>
        </p:spPr>
        <p:txBody>
          <a:bodyPr/>
          <a:lstStyle/>
          <a:p>
            <a:r>
              <a:rPr lang="en-US" dirty="0" smtClean="0"/>
              <a:t>Results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49401"/>
            <a:ext cx="8596668" cy="4491962"/>
          </a:xfrm>
        </p:spPr>
        <p:txBody>
          <a:bodyPr/>
          <a:lstStyle/>
          <a:p>
            <a:r>
              <a:rPr lang="en-US" sz="2000" dirty="0"/>
              <a:t>Sample Neighborhood in Cluster </a:t>
            </a:r>
            <a:r>
              <a:rPr lang="en-US" sz="2000" dirty="0" smtClean="0"/>
              <a:t>2 </a:t>
            </a:r>
            <a:r>
              <a:rPr lang="en-US" sz="2000" dirty="0"/>
              <a:t>Popup on Map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05" y="2044700"/>
            <a:ext cx="4238769" cy="4305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502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39800"/>
          </a:xfrm>
        </p:spPr>
        <p:txBody>
          <a:bodyPr/>
          <a:lstStyle/>
          <a:p>
            <a:r>
              <a:rPr lang="en-US" dirty="0" smtClean="0"/>
              <a:t>Results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49401"/>
            <a:ext cx="8596668" cy="4491962"/>
          </a:xfrm>
        </p:spPr>
        <p:txBody>
          <a:bodyPr/>
          <a:lstStyle/>
          <a:p>
            <a:r>
              <a:rPr lang="en-US" sz="2000" dirty="0"/>
              <a:t>Sample Neighborhood in Cluster </a:t>
            </a:r>
            <a:r>
              <a:rPr lang="en-US" sz="2000" dirty="0" smtClean="0"/>
              <a:t>3 </a:t>
            </a:r>
            <a:r>
              <a:rPr lang="en-US" sz="2000" dirty="0"/>
              <a:t>Popup on Map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809" y="1981199"/>
            <a:ext cx="4008374" cy="41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084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0100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12899"/>
            <a:ext cx="8596668" cy="4428463"/>
          </a:xfrm>
        </p:spPr>
        <p:txBody>
          <a:bodyPr>
            <a:normAutofit/>
          </a:bodyPr>
          <a:lstStyle/>
          <a:p>
            <a:r>
              <a:rPr lang="en-US" dirty="0" smtClean="0"/>
              <a:t>Introduction</a:t>
            </a:r>
            <a:endParaRPr lang="en-US" dirty="0"/>
          </a:p>
          <a:p>
            <a:r>
              <a:rPr lang="en-US" dirty="0" smtClean="0"/>
              <a:t>Data</a:t>
            </a:r>
            <a:endParaRPr lang="en-US" dirty="0"/>
          </a:p>
          <a:p>
            <a:r>
              <a:rPr lang="en-US" dirty="0" smtClean="0"/>
              <a:t>Methodology</a:t>
            </a:r>
            <a:endParaRPr lang="en-US" dirty="0"/>
          </a:p>
          <a:p>
            <a:r>
              <a:rPr lang="en-US" dirty="0" smtClean="0"/>
              <a:t>Results</a:t>
            </a:r>
            <a:endParaRPr lang="en-US" dirty="0"/>
          </a:p>
          <a:p>
            <a:r>
              <a:rPr lang="en-US" dirty="0" smtClean="0"/>
              <a:t>Discussion</a:t>
            </a:r>
            <a:endParaRPr lang="en-US" dirty="0"/>
          </a:p>
          <a:p>
            <a:r>
              <a:rPr lang="en-US" dirty="0" smtClean="0"/>
              <a:t>Conclusion</a:t>
            </a:r>
          </a:p>
          <a:p>
            <a:r>
              <a:rPr lang="en-US" dirty="0" smtClean="0"/>
              <a:t>Future Study</a:t>
            </a:r>
            <a:endParaRPr lang="en-US" dirty="0"/>
          </a:p>
          <a:p>
            <a:r>
              <a:rPr lang="en-US" dirty="0" smtClean="0"/>
              <a:t>References and Resources</a:t>
            </a:r>
          </a:p>
          <a:p>
            <a:r>
              <a:rPr lang="en-US" dirty="0" smtClean="0"/>
              <a:t>Acknowledgement</a:t>
            </a:r>
          </a:p>
          <a:p>
            <a:r>
              <a:rPr lang="en-US" dirty="0" smtClean="0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03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39800"/>
          </a:xfrm>
        </p:spPr>
        <p:txBody>
          <a:bodyPr/>
          <a:lstStyle/>
          <a:p>
            <a:r>
              <a:rPr lang="en-US" dirty="0" smtClean="0"/>
              <a:t>Results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49401"/>
            <a:ext cx="8596668" cy="4491962"/>
          </a:xfrm>
        </p:spPr>
        <p:txBody>
          <a:bodyPr/>
          <a:lstStyle/>
          <a:p>
            <a:r>
              <a:rPr lang="en-US" sz="2000" dirty="0"/>
              <a:t>Sample Neighborhood in Cluster 4</a:t>
            </a:r>
            <a:r>
              <a:rPr lang="en-US" sz="2000" dirty="0" smtClean="0"/>
              <a:t> </a:t>
            </a:r>
            <a:r>
              <a:rPr lang="en-US" sz="2000" dirty="0"/>
              <a:t>Popup on Map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447" y="1993900"/>
            <a:ext cx="4274129" cy="42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168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1400"/>
          </a:xfrm>
        </p:spPr>
        <p:txBody>
          <a:bodyPr/>
          <a:lstStyle/>
          <a:p>
            <a:r>
              <a:rPr lang="en-US" dirty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24001"/>
            <a:ext cx="8596668" cy="4517362"/>
          </a:xfrm>
        </p:spPr>
        <p:txBody>
          <a:bodyPr>
            <a:normAutofit/>
          </a:bodyPr>
          <a:lstStyle/>
          <a:p>
            <a:r>
              <a:rPr lang="en-US" sz="2000" dirty="0"/>
              <a:t>134 unique categories of venues in Overland </a:t>
            </a:r>
            <a:r>
              <a:rPr lang="en-US" sz="2000" dirty="0" smtClean="0"/>
              <a:t>Park</a:t>
            </a:r>
          </a:p>
          <a:p>
            <a:r>
              <a:rPr lang="en-US" sz="2000" dirty="0" smtClean="0"/>
              <a:t>Most </a:t>
            </a:r>
            <a:r>
              <a:rPr lang="en-US" sz="2000" dirty="0"/>
              <a:t>neighborhoods in Overland Park fall into clusters 1 and 2, with </a:t>
            </a:r>
            <a:r>
              <a:rPr lang="en-US" sz="2000" dirty="0" smtClean="0"/>
              <a:t>cluster 1 </a:t>
            </a:r>
            <a:r>
              <a:rPr lang="en-US" sz="2000" dirty="0"/>
              <a:t>as Living Haven, which pretty much has access to all living related venues; while cluster 2 is a Pizza </a:t>
            </a:r>
            <a:r>
              <a:rPr lang="en-US" sz="2000" dirty="0" smtClean="0"/>
              <a:t>and shopping </a:t>
            </a:r>
            <a:r>
              <a:rPr lang="en-US" sz="2000" dirty="0"/>
              <a:t>Haven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With cluster 3, you eat at restaurants and fill the car tank conveniently </a:t>
            </a:r>
            <a:r>
              <a:rPr lang="en-US" sz="2000" dirty="0" smtClean="0"/>
              <a:t>too.</a:t>
            </a:r>
          </a:p>
          <a:p>
            <a:r>
              <a:rPr lang="en-US" sz="2000" dirty="0" smtClean="0"/>
              <a:t>For cluster 4 </a:t>
            </a:r>
            <a:r>
              <a:rPr lang="en-US" sz="2000" dirty="0"/>
              <a:t>and 5, I label them as Leisure Haven and Happy Hour Place since its top venue is Bar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N</a:t>
            </a:r>
            <a:r>
              <a:rPr lang="en-US" sz="2000" dirty="0" smtClean="0"/>
              <a:t>eighborhoods </a:t>
            </a:r>
            <a:r>
              <a:rPr lang="en-US" sz="2000" dirty="0"/>
              <a:t>scattering all </a:t>
            </a:r>
            <a:r>
              <a:rPr lang="en-US" sz="2000" dirty="0" smtClean="0"/>
              <a:t>around Overland </a:t>
            </a:r>
            <a:r>
              <a:rPr lang="en-US" sz="2000" dirty="0"/>
              <a:t>Park belongs to cluster 0, which I labeled as Living Haven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45953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2800"/>
          </a:xfrm>
        </p:spPr>
        <p:txBody>
          <a:bodyPr/>
          <a:lstStyle/>
          <a:p>
            <a:r>
              <a:rPr lang="en-US" dirty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12901"/>
            <a:ext cx="8596668" cy="4428462"/>
          </a:xfrm>
        </p:spPr>
        <p:txBody>
          <a:bodyPr>
            <a:normAutofit/>
          </a:bodyPr>
          <a:lstStyle/>
          <a:p>
            <a:r>
              <a:rPr lang="en-US" sz="2000" dirty="0"/>
              <a:t>The analysis provided insights and evidence to answer </a:t>
            </a:r>
            <a:r>
              <a:rPr lang="en-US" sz="2000" dirty="0" smtClean="0"/>
              <a:t>the question </a:t>
            </a:r>
            <a:r>
              <a:rPr lang="en-US" sz="2000" dirty="0"/>
              <a:t>why Overland Park shows up frequently on the top list of best places to live in US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I get to know my city better and know that many neighborhoods in it are just like </a:t>
            </a:r>
            <a:r>
              <a:rPr lang="en-US" sz="2000" dirty="0" smtClean="0"/>
              <a:t>mine, a </a:t>
            </a:r>
            <a:r>
              <a:rPr lang="en-US" sz="2000" dirty="0"/>
              <a:t>Living Haven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Hope this study </a:t>
            </a:r>
            <a:r>
              <a:rPr lang="en-US" sz="2000" dirty="0" smtClean="0"/>
              <a:t>would </a:t>
            </a:r>
            <a:r>
              <a:rPr lang="en-US" sz="2000" dirty="0"/>
              <a:t>be able to provide local business evidence support </a:t>
            </a:r>
            <a:r>
              <a:rPr lang="en-US" sz="2000" dirty="0" smtClean="0"/>
              <a:t>to attract </a:t>
            </a:r>
            <a:r>
              <a:rPr lang="en-US" sz="2000" dirty="0"/>
              <a:t>more talents to Overland Park and anyone who may explore the possibility to move to </a:t>
            </a:r>
            <a:r>
              <a:rPr lang="en-US" sz="2000" dirty="0" smtClean="0"/>
              <a:t>Overland Park</a:t>
            </a:r>
            <a:r>
              <a:rPr lang="en-US" sz="2000" dirty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873748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38200"/>
          </a:xfrm>
        </p:spPr>
        <p:txBody>
          <a:bodyPr/>
          <a:lstStyle/>
          <a:p>
            <a:r>
              <a:rPr lang="en-US" dirty="0" smtClean="0"/>
              <a:t>Future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12901"/>
            <a:ext cx="8596668" cy="4428462"/>
          </a:xfrm>
        </p:spPr>
        <p:txBody>
          <a:bodyPr/>
          <a:lstStyle/>
          <a:p>
            <a:r>
              <a:rPr lang="en-US" sz="2000" dirty="0"/>
              <a:t>E</a:t>
            </a:r>
            <a:r>
              <a:rPr lang="en-US" sz="2000" dirty="0" smtClean="0"/>
              <a:t>xplore </a:t>
            </a:r>
            <a:r>
              <a:rPr lang="en-US" sz="2000" dirty="0"/>
              <a:t>trending venues </a:t>
            </a:r>
            <a:r>
              <a:rPr lang="en-US" sz="2000" dirty="0" smtClean="0"/>
              <a:t>around Overland </a:t>
            </a:r>
            <a:r>
              <a:rPr lang="en-US" sz="2000" dirty="0"/>
              <a:t>Park. These are venues with the highest foot traffic at the time a regular call to the </a:t>
            </a:r>
            <a:r>
              <a:rPr lang="en-US" sz="2000" dirty="0" smtClean="0"/>
              <a:t>Foursquare API </a:t>
            </a:r>
            <a:r>
              <a:rPr lang="en-US" sz="2000" dirty="0"/>
              <a:t>is made. This type of study and analysis may provide insights to developing trends thus may </a:t>
            </a:r>
            <a:r>
              <a:rPr lang="en-US" sz="2000" dirty="0" smtClean="0"/>
              <a:t>reveal some </a:t>
            </a:r>
            <a:r>
              <a:rPr lang="en-US" sz="2000" dirty="0"/>
              <a:t>business opportunities in Overland Park</a:t>
            </a:r>
            <a:r>
              <a:rPr lang="en-US" sz="2000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123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01700"/>
          </a:xfrm>
        </p:spPr>
        <p:txBody>
          <a:bodyPr/>
          <a:lstStyle/>
          <a:p>
            <a:r>
              <a:rPr lang="en-US" dirty="0" smtClean="0"/>
              <a:t>References and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00201"/>
            <a:ext cx="8596668" cy="4441162"/>
          </a:xfrm>
        </p:spPr>
        <p:txBody>
          <a:bodyPr>
            <a:normAutofit/>
          </a:bodyPr>
          <a:lstStyle/>
          <a:p>
            <a:r>
              <a:rPr lang="en-US" sz="2000" dirty="0" err="1"/>
              <a:t>Nextdoor</a:t>
            </a:r>
            <a:r>
              <a:rPr lang="en-US" sz="2000" dirty="0"/>
              <a:t> website: https://nextdoor.com/city/overland-park--ks/</a:t>
            </a:r>
          </a:p>
          <a:p>
            <a:r>
              <a:rPr lang="en-US" sz="2000" dirty="0" smtClean="0"/>
              <a:t>https</a:t>
            </a:r>
            <a:r>
              <a:rPr lang="en-US" sz="2000" dirty="0"/>
              <a:t>://www.crummy.com/software/BeautifulSoup/bs4/doc/</a:t>
            </a:r>
          </a:p>
          <a:p>
            <a:r>
              <a:rPr lang="en-US" sz="2000" dirty="0" smtClean="0"/>
              <a:t>https</a:t>
            </a:r>
            <a:r>
              <a:rPr lang="en-US" sz="2000" dirty="0"/>
              <a:t>://geopy.readthedocs.io/en/stable/</a:t>
            </a:r>
          </a:p>
          <a:p>
            <a:r>
              <a:rPr lang="en-US" sz="2000" dirty="0" smtClean="0"/>
              <a:t>Foursquare.com</a:t>
            </a:r>
            <a:r>
              <a:rPr lang="en-US" sz="2000" dirty="0"/>
              <a:t>: https://foursquare.com/</a:t>
            </a:r>
          </a:p>
          <a:p>
            <a:r>
              <a:rPr lang="en-US" sz="2000" dirty="0" err="1" smtClean="0"/>
              <a:t>JupyterNotebook</a:t>
            </a:r>
            <a:r>
              <a:rPr lang="en-US" sz="2000" dirty="0"/>
              <a:t>: https://jupyter.org/</a:t>
            </a:r>
          </a:p>
          <a:p>
            <a:r>
              <a:rPr lang="en-US" sz="2000" dirty="0" smtClean="0"/>
              <a:t>https</a:t>
            </a:r>
            <a:r>
              <a:rPr lang="en-US" sz="2000" dirty="0"/>
              <a:t>://www.opkansas.org/</a:t>
            </a:r>
          </a:p>
          <a:p>
            <a:r>
              <a:rPr lang="en-US" sz="2000" dirty="0" smtClean="0"/>
              <a:t>https</a:t>
            </a:r>
            <a:r>
              <a:rPr lang="en-US" sz="2000" dirty="0"/>
              <a:t>://en.wikipedia.org/wiki/Overland_Park,_Kansas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792580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03300"/>
          </a:xfrm>
        </p:spPr>
        <p:txBody>
          <a:bodyPr/>
          <a:lstStyle/>
          <a:p>
            <a:r>
              <a:rPr lang="en-US" dirty="0"/>
              <a:t>Acknowledgement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01801"/>
            <a:ext cx="8596668" cy="4339562"/>
          </a:xfrm>
        </p:spPr>
        <p:txBody>
          <a:bodyPr>
            <a:normAutofit/>
          </a:bodyPr>
          <a:lstStyle/>
          <a:p>
            <a:r>
              <a:rPr lang="en-US" sz="2000" dirty="0"/>
              <a:t>Thanks to my family for their full support during the study of these data sciences courses and </a:t>
            </a:r>
            <a:r>
              <a:rPr lang="en-US" sz="2000" dirty="0" smtClean="0"/>
              <a:t>as always</a:t>
            </a:r>
          </a:p>
          <a:p>
            <a:r>
              <a:rPr lang="en-US" sz="2000" dirty="0" smtClean="0"/>
              <a:t>Thanks </a:t>
            </a:r>
            <a:r>
              <a:rPr lang="en-US" sz="2000" dirty="0"/>
              <a:t>go to all the instructors of these courses for their clear and informative video </a:t>
            </a:r>
            <a:r>
              <a:rPr lang="en-US" sz="2000" dirty="0" smtClean="0"/>
              <a:t>classes and </a:t>
            </a:r>
            <a:r>
              <a:rPr lang="en-US" sz="2000" dirty="0"/>
              <a:t>hands on </a:t>
            </a:r>
            <a:r>
              <a:rPr lang="en-US" sz="2000" dirty="0" smtClean="0"/>
              <a:t>labs</a:t>
            </a:r>
          </a:p>
          <a:p>
            <a:r>
              <a:rPr lang="en-US" sz="2000" dirty="0" smtClean="0"/>
              <a:t>I </a:t>
            </a:r>
            <a:r>
              <a:rPr lang="en-US" sz="2000" dirty="0"/>
              <a:t>also deeply appreciate all the co-classmates of these courses for their </a:t>
            </a:r>
            <a:r>
              <a:rPr lang="en-US" sz="2000" dirty="0" smtClean="0"/>
              <a:t>timely grading </a:t>
            </a:r>
            <a:r>
              <a:rPr lang="en-US" sz="2000" dirty="0"/>
              <a:t>of my assignments and positive </a:t>
            </a:r>
            <a:r>
              <a:rPr lang="en-US" sz="2000" dirty="0" smtClean="0"/>
              <a:t>feedback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874005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39800"/>
          </a:xfrm>
        </p:spPr>
        <p:txBody>
          <a:bodyPr/>
          <a:lstStyle/>
          <a:p>
            <a:r>
              <a:rPr lang="en-US" dirty="0" smtClean="0"/>
              <a:t>Q &amp; 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082799"/>
            <a:ext cx="8596668" cy="3958563"/>
          </a:xfrm>
        </p:spPr>
        <p:txBody>
          <a:bodyPr/>
          <a:lstStyle/>
          <a:p>
            <a:r>
              <a:rPr lang="en-US" sz="2000" dirty="0" smtClean="0"/>
              <a:t>My </a:t>
            </a:r>
            <a:r>
              <a:rPr lang="en-US" sz="2000" dirty="0" err="1" smtClean="0"/>
              <a:t>JupyterNotebook</a:t>
            </a:r>
            <a:r>
              <a:rPr lang="en-US" sz="2000" dirty="0" smtClean="0"/>
              <a:t>:</a:t>
            </a:r>
          </a:p>
          <a:p>
            <a:pPr lvl="1"/>
            <a:r>
              <a:rPr lang="en-US" u="sng" dirty="0">
                <a:hlinkClick r:id="rId2"/>
              </a:rPr>
              <a:t>https://github.com/sunflowerhub/Coursera_Capstone/blob/master/theOPneighborhoods.ipynb</a:t>
            </a:r>
            <a:endParaRPr lang="en-US" dirty="0"/>
          </a:p>
          <a:p>
            <a:endParaRPr lang="en-US" sz="2000" dirty="0"/>
          </a:p>
          <a:p>
            <a:r>
              <a:rPr lang="en-US" sz="2000" dirty="0" smtClean="0"/>
              <a:t>My full report:</a:t>
            </a:r>
          </a:p>
          <a:p>
            <a:pPr lvl="1"/>
            <a:r>
              <a:rPr lang="en-US" u="sng" dirty="0" smtClean="0">
                <a:hlinkClick r:id="rId3"/>
              </a:rPr>
              <a:t>https</a:t>
            </a:r>
            <a:r>
              <a:rPr lang="en-US" u="sng" dirty="0">
                <a:hlinkClick r:id="rId3"/>
              </a:rPr>
              <a:t>://github.com/sunflowerhub/Coursera_Capstone/blob/master/capstoneProjectFinalReport.pdf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43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5500"/>
          </a:xfrm>
        </p:spPr>
        <p:txBody>
          <a:bodyPr/>
          <a:lstStyle/>
          <a:p>
            <a:r>
              <a:rPr lang="en-US" dirty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76401"/>
            <a:ext cx="8596668" cy="4364962"/>
          </a:xfrm>
        </p:spPr>
        <p:txBody>
          <a:bodyPr>
            <a:noAutofit/>
          </a:bodyPr>
          <a:lstStyle/>
          <a:p>
            <a:r>
              <a:rPr lang="en-US" sz="2000" dirty="0" smtClean="0"/>
              <a:t>Question: </a:t>
            </a:r>
          </a:p>
          <a:p>
            <a:pPr lvl="1"/>
            <a:r>
              <a:rPr lang="en-US" sz="1800" dirty="0" smtClean="0"/>
              <a:t>Why </a:t>
            </a:r>
            <a:r>
              <a:rPr lang="en-US" sz="1800" dirty="0"/>
              <a:t>Overland Park </a:t>
            </a:r>
            <a:r>
              <a:rPr lang="en-US" sz="1800" dirty="0" smtClean="0"/>
              <a:t>shows </a:t>
            </a:r>
            <a:r>
              <a:rPr lang="en-US" sz="1800" dirty="0"/>
              <a:t>up frequently on the top list of best places to live in US</a:t>
            </a:r>
            <a:r>
              <a:rPr lang="en-US" sz="1800" dirty="0" smtClean="0"/>
              <a:t>?</a:t>
            </a:r>
          </a:p>
          <a:p>
            <a:endParaRPr lang="en-US" sz="2000" dirty="0" smtClean="0"/>
          </a:p>
          <a:p>
            <a:r>
              <a:rPr lang="en-US" sz="2000" dirty="0" smtClean="0"/>
              <a:t>Who May </a:t>
            </a:r>
            <a:r>
              <a:rPr lang="en-US" sz="2000" dirty="0"/>
              <a:t>B</a:t>
            </a:r>
            <a:r>
              <a:rPr lang="en-US" sz="2000" dirty="0" smtClean="0"/>
              <a:t>enefit From </a:t>
            </a:r>
            <a:r>
              <a:rPr lang="en-US" sz="2000" dirty="0"/>
              <a:t>T</a:t>
            </a:r>
            <a:r>
              <a:rPr lang="en-US" sz="2000" dirty="0" smtClean="0"/>
              <a:t>his </a:t>
            </a:r>
            <a:r>
              <a:rPr lang="en-US" sz="2000" dirty="0"/>
              <a:t>S</a:t>
            </a:r>
            <a:r>
              <a:rPr lang="en-US" sz="2000" dirty="0" smtClean="0"/>
              <a:t>tudy?</a:t>
            </a:r>
          </a:p>
          <a:p>
            <a:pPr lvl="1"/>
            <a:r>
              <a:rPr lang="en-US" sz="1800" dirty="0" smtClean="0"/>
              <a:t>Local business </a:t>
            </a:r>
            <a:r>
              <a:rPr lang="en-US" sz="1800" dirty="0"/>
              <a:t>on recruiting marketing </a:t>
            </a:r>
            <a:r>
              <a:rPr lang="en-US" sz="1800" dirty="0" smtClean="0"/>
              <a:t>to attract </a:t>
            </a:r>
            <a:r>
              <a:rPr lang="en-US" sz="1800" dirty="0"/>
              <a:t>more talents to Overland </a:t>
            </a:r>
            <a:r>
              <a:rPr lang="en-US" sz="1800" dirty="0" smtClean="0"/>
              <a:t>Park</a:t>
            </a:r>
          </a:p>
          <a:p>
            <a:pPr lvl="1"/>
            <a:r>
              <a:rPr lang="en-US" sz="1800" dirty="0" smtClean="0"/>
              <a:t>People who want </a:t>
            </a:r>
            <a:r>
              <a:rPr lang="en-US" sz="1800" dirty="0"/>
              <a:t>to find a better place to retire or to raise a family to make informed </a:t>
            </a:r>
            <a:r>
              <a:rPr lang="en-US" sz="1800" dirty="0" smtClean="0"/>
              <a:t>decision</a:t>
            </a:r>
          </a:p>
          <a:p>
            <a:pPr lvl="1"/>
            <a:r>
              <a:rPr lang="en-US" sz="1800" dirty="0" smtClean="0"/>
              <a:t>Myself </a:t>
            </a:r>
            <a:r>
              <a:rPr lang="en-US" sz="1800" dirty="0"/>
              <a:t>to know </a:t>
            </a:r>
            <a:r>
              <a:rPr lang="en-US" sz="1800" dirty="0" smtClean="0"/>
              <a:t>my community </a:t>
            </a:r>
            <a:r>
              <a:rPr lang="en-US" sz="1800" dirty="0"/>
              <a:t>better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10979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39901"/>
            <a:ext cx="8596668" cy="430146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Data Sources</a:t>
            </a:r>
          </a:p>
          <a:p>
            <a:r>
              <a:rPr lang="en-US" sz="2400" dirty="0" smtClean="0"/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300010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63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Sources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77334" y="1485901"/>
            <a:ext cx="8596668" cy="4555462"/>
          </a:xfrm>
        </p:spPr>
        <p:txBody>
          <a:bodyPr>
            <a:normAutofit/>
          </a:bodyPr>
          <a:lstStyle/>
          <a:p>
            <a:r>
              <a:rPr lang="en-US" sz="2000" dirty="0" err="1" smtClean="0"/>
              <a:t>Nextdoor</a:t>
            </a:r>
            <a:r>
              <a:rPr lang="en-US" sz="2000" dirty="0" smtClean="0"/>
              <a:t> </a:t>
            </a:r>
            <a:r>
              <a:rPr lang="en-US" sz="2000" dirty="0"/>
              <a:t>website: list of neighborhoods in Overland Park</a:t>
            </a:r>
          </a:p>
          <a:p>
            <a:r>
              <a:rPr lang="en-US" sz="2000" dirty="0" err="1"/>
              <a:t>geopy</a:t>
            </a:r>
            <a:r>
              <a:rPr lang="en-US" sz="2000" dirty="0"/>
              <a:t> library to get the latitude and longitude values of the neighborhoods</a:t>
            </a:r>
          </a:p>
          <a:p>
            <a:endParaRPr lang="en-US" sz="2000" dirty="0" smtClean="0"/>
          </a:p>
          <a:p>
            <a:endParaRPr lang="en-US" sz="2000" dirty="0"/>
          </a:p>
        </p:txBody>
      </p:sp>
      <p:pic>
        <p:nvPicPr>
          <p:cNvPr id="14" name="Picture 13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25" y="2587687"/>
            <a:ext cx="6872375" cy="308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451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2838"/>
          </a:xfrm>
        </p:spPr>
        <p:txBody>
          <a:bodyPr>
            <a:normAutofit fontScale="90000"/>
          </a:bodyPr>
          <a:lstStyle/>
          <a:p>
            <a:r>
              <a:rPr lang="en-US" dirty="0"/>
              <a:t>Data </a:t>
            </a:r>
            <a:r>
              <a:rPr lang="en-US" dirty="0" smtClean="0"/>
              <a:t>Sources (Continued)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01801"/>
            <a:ext cx="8596668" cy="4339562"/>
          </a:xfrm>
        </p:spPr>
        <p:txBody>
          <a:bodyPr/>
          <a:lstStyle/>
          <a:p>
            <a:r>
              <a:rPr lang="en-US" dirty="0"/>
              <a:t>Foursquare: location data such as data describing places and venues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646" y="2362200"/>
            <a:ext cx="6968168" cy="231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592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63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Wrangling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5901"/>
            <a:ext cx="8596668" cy="4555462"/>
          </a:xfrm>
        </p:spPr>
        <p:txBody>
          <a:bodyPr/>
          <a:lstStyle/>
          <a:p>
            <a:r>
              <a:rPr lang="en-US" sz="2000" dirty="0"/>
              <a:t>A</a:t>
            </a:r>
            <a:r>
              <a:rPr lang="en-US" sz="2000" dirty="0" smtClean="0"/>
              <a:t>dded </a:t>
            </a:r>
            <a:r>
              <a:rPr lang="en-US" sz="2000" dirty="0"/>
              <a:t>“ </a:t>
            </a:r>
            <a:r>
              <a:rPr lang="en-US" sz="2000" dirty="0" smtClean="0"/>
              <a:t>Overland Park</a:t>
            </a:r>
            <a:r>
              <a:rPr lang="en-US" sz="2000" dirty="0"/>
              <a:t>, Kansas” to the neighborhood names as addresses and got back reasonable geo </a:t>
            </a:r>
            <a:r>
              <a:rPr lang="en-US" sz="2000" dirty="0" smtClean="0"/>
              <a:t>coordinates</a:t>
            </a:r>
          </a:p>
          <a:p>
            <a:r>
              <a:rPr lang="en-US" sz="2000" dirty="0"/>
              <a:t>L</a:t>
            </a:r>
            <a:r>
              <a:rPr lang="en-US" sz="2000" dirty="0" smtClean="0"/>
              <a:t>imit the analysis </a:t>
            </a:r>
            <a:r>
              <a:rPr lang="en-US" sz="2000" dirty="0"/>
              <a:t>on only the neighborhoods with geo coordinates </a:t>
            </a:r>
            <a:r>
              <a:rPr lang="en-US" sz="2000" dirty="0" smtClean="0"/>
              <a:t>returned</a:t>
            </a:r>
          </a:p>
          <a:p>
            <a:r>
              <a:rPr lang="en-US" sz="2000" dirty="0" smtClean="0"/>
              <a:t>Combined neighborhoods data with Foursquare data and built </a:t>
            </a:r>
            <a:r>
              <a:rPr lang="en-US" sz="2000" dirty="0"/>
              <a:t>a </a:t>
            </a:r>
            <a:r>
              <a:rPr lang="en-US" sz="2000" dirty="0" err="1" smtClean="0"/>
              <a:t>dataframe</a:t>
            </a:r>
            <a:r>
              <a:rPr lang="en-US" sz="2000" dirty="0"/>
              <a:t> </a:t>
            </a:r>
            <a:r>
              <a:rPr lang="en-US" sz="2000" dirty="0" smtClean="0"/>
              <a:t>of </a:t>
            </a:r>
            <a:r>
              <a:rPr lang="en-US" sz="2000" dirty="0"/>
              <a:t>neighborhoods with their top 10 most common venues in their respective neighborhood, ready </a:t>
            </a:r>
            <a:r>
              <a:rPr lang="en-US" sz="2000" dirty="0" smtClean="0"/>
              <a:t>for segmentation </a:t>
            </a:r>
            <a:r>
              <a:rPr lang="en-US" sz="2000" dirty="0"/>
              <a:t>and clustering analysis.</a:t>
            </a:r>
            <a:endParaRPr lang="en-US" sz="20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464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117600"/>
          </a:xfrm>
        </p:spPr>
        <p:txBody>
          <a:bodyPr/>
          <a:lstStyle/>
          <a:p>
            <a:r>
              <a:rPr lang="en-US" dirty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55801"/>
            <a:ext cx="8596668" cy="408556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Exploratory </a:t>
            </a:r>
            <a:r>
              <a:rPr lang="en-US" sz="2400" dirty="0"/>
              <a:t>Data </a:t>
            </a:r>
            <a:r>
              <a:rPr lang="en-US" sz="2400" dirty="0" smtClean="0"/>
              <a:t>Analysis</a:t>
            </a:r>
          </a:p>
          <a:p>
            <a:r>
              <a:rPr lang="en-US" sz="2400" dirty="0" smtClean="0"/>
              <a:t>K-means </a:t>
            </a:r>
            <a:r>
              <a:rPr lang="en-US" sz="2400" dirty="0"/>
              <a:t>Cluster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18002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39901"/>
            <a:ext cx="8596668" cy="4301462"/>
          </a:xfrm>
        </p:spPr>
        <p:txBody>
          <a:bodyPr/>
          <a:lstStyle/>
          <a:p>
            <a:pPr lvl="1"/>
            <a:r>
              <a:rPr lang="en-US" sz="2000" dirty="0" smtClean="0"/>
              <a:t>Visualize Overland </a:t>
            </a:r>
            <a:r>
              <a:rPr lang="en-US" sz="2000" dirty="0"/>
              <a:t>Park with </a:t>
            </a:r>
            <a:r>
              <a:rPr lang="en-US" sz="2000" dirty="0" smtClean="0"/>
              <a:t>its Neighborhoods on Map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800" y="2292980"/>
            <a:ext cx="6220200" cy="315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4994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215</TotalTime>
  <Words>751</Words>
  <Application>Microsoft Office PowerPoint</Application>
  <PresentationFormat>Widescreen</PresentationFormat>
  <Paragraphs>97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Trebuchet MS</vt:lpstr>
      <vt:lpstr>Wingdings 3</vt:lpstr>
      <vt:lpstr>Facet</vt:lpstr>
      <vt:lpstr>Capstone Project - The Battle of Neighborhoods </vt:lpstr>
      <vt:lpstr>Overview</vt:lpstr>
      <vt:lpstr>Introduction</vt:lpstr>
      <vt:lpstr>Data</vt:lpstr>
      <vt:lpstr>Data Sources </vt:lpstr>
      <vt:lpstr>Data Sources (Continued) </vt:lpstr>
      <vt:lpstr>Data Wrangling </vt:lpstr>
      <vt:lpstr>Methodology</vt:lpstr>
      <vt:lpstr>Exploratory Data Analysis</vt:lpstr>
      <vt:lpstr>Exploratory Data Analysis (continued)</vt:lpstr>
      <vt:lpstr>Exploratory Data Analysis (continued)</vt:lpstr>
      <vt:lpstr>Exploratory Data Analysis (continued)</vt:lpstr>
      <vt:lpstr>K-means Cluster</vt:lpstr>
      <vt:lpstr>Results</vt:lpstr>
      <vt:lpstr>Results (continued)</vt:lpstr>
      <vt:lpstr>Results (continued)</vt:lpstr>
      <vt:lpstr>Results (continued)</vt:lpstr>
      <vt:lpstr>Results (continued)</vt:lpstr>
      <vt:lpstr>Results (continued)</vt:lpstr>
      <vt:lpstr>Results (continued)</vt:lpstr>
      <vt:lpstr>Discussion</vt:lpstr>
      <vt:lpstr>Conclusion</vt:lpstr>
      <vt:lpstr>Future Study</vt:lpstr>
      <vt:lpstr>References and Resources</vt:lpstr>
      <vt:lpstr>Acknowledgement</vt:lpstr>
      <vt:lpstr>Q &amp; A</vt:lpstr>
    </vt:vector>
  </TitlesOfParts>
  <Company>Sprint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- The Battle of Neighborhoods </dc:title>
  <dc:creator>Qin, Huiping [CTO]</dc:creator>
  <cp:lastModifiedBy>Qin, Huiping [CTO]</cp:lastModifiedBy>
  <cp:revision>78</cp:revision>
  <dcterms:created xsi:type="dcterms:W3CDTF">2019-05-12T18:26:06Z</dcterms:created>
  <dcterms:modified xsi:type="dcterms:W3CDTF">2019-05-12T22:01:17Z</dcterms:modified>
</cp:coreProperties>
</file>

<file path=docProps/thumbnail.jpeg>
</file>